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1" r:id="rId7"/>
    <p:sldId id="262" r:id="rId8"/>
  </p:sldIdLst>
  <p:sldSz cx="18288000" cy="10287000"/>
  <p:notesSz cx="6858000" cy="9144000"/>
  <p:embeddedFontLst>
    <p:embeddedFont>
      <p:font typeface="Clear Sans Bold" panose="020B0604020202020204" charset="0"/>
      <p:regular r:id="rId9"/>
      <p:italic r:id="rId10"/>
    </p:embeddedFont>
    <p:embeddedFont>
      <p:font typeface="Gidole" panose="020B0604020202020204" charset="0"/>
      <p:regular r:id="rId11"/>
    </p:embeddedFon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756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0F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9258300"/>
            <a:ext cx="18288000" cy="1028700"/>
          </a:xfrm>
          <a:prstGeom prst="rect">
            <a:avLst/>
          </a:prstGeom>
          <a:solidFill>
            <a:srgbClr val="374FFF"/>
          </a:solidFill>
        </p:spPr>
      </p:sp>
      <p:sp>
        <p:nvSpPr>
          <p:cNvPr id="3" name="TextBox 3"/>
          <p:cNvSpPr txBox="1"/>
          <p:nvPr/>
        </p:nvSpPr>
        <p:spPr>
          <a:xfrm>
            <a:off x="4260940" y="1257300"/>
            <a:ext cx="12998360" cy="4557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1800"/>
              </a:lnSpc>
            </a:pPr>
            <a:r>
              <a:rPr lang="en-US" sz="11800" b="0" i="0" spc="-118">
                <a:solidFill>
                  <a:srgbClr val="FAFDFF"/>
                </a:solidFill>
                <a:latin typeface="Clear Sans Bold"/>
              </a:rPr>
              <a:t>FUNDAÇÃO DOM CABRAL LIBRARIES</a:t>
            </a:r>
          </a:p>
        </p:txBody>
      </p:sp>
      <p:sp>
        <p:nvSpPr>
          <p:cNvPr id="4" name="TextBox 4"/>
          <p:cNvSpPr txBox="1"/>
          <p:nvPr/>
        </p:nvSpPr>
        <p:spPr>
          <a:xfrm rot="5400000">
            <a:off x="-2259366" y="4088166"/>
            <a:ext cx="6623758" cy="504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00"/>
              </a:lnSpc>
            </a:pPr>
            <a:r>
              <a:rPr lang="en-US" sz="3000" b="0" i="0" spc="300">
                <a:solidFill>
                  <a:srgbClr val="FAFDFF"/>
                </a:solidFill>
                <a:latin typeface="Gidole"/>
              </a:rPr>
              <a:t>2019</a:t>
            </a:r>
          </a:p>
        </p:txBody>
      </p:sp>
      <p:sp>
        <p:nvSpPr>
          <p:cNvPr id="5" name="AutoShape 5"/>
          <p:cNvSpPr/>
          <p:nvPr/>
        </p:nvSpPr>
        <p:spPr>
          <a:xfrm>
            <a:off x="1843730" y="1028700"/>
            <a:ext cx="79529" cy="9652706"/>
          </a:xfrm>
          <a:prstGeom prst="rect">
            <a:avLst/>
          </a:prstGeom>
          <a:solidFill>
            <a:srgbClr val="FAFDFF"/>
          </a:solidFill>
        </p:spPr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5625" b="5625"/>
          <a:stretch>
            <a:fillRect/>
          </a:stretch>
        </p:blipFill>
        <p:spPr>
          <a:xfrm>
            <a:off x="0" y="6645275"/>
            <a:ext cx="18288000" cy="425741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0F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835202" y="0"/>
            <a:ext cx="10452798" cy="10287000"/>
          </a:xfrm>
          <a:prstGeom prst="rect">
            <a:avLst/>
          </a:prstGeom>
          <a:solidFill>
            <a:srgbClr val="FAFDFF"/>
          </a:solidFill>
        </p:spPr>
      </p:sp>
      <p:sp>
        <p:nvSpPr>
          <p:cNvPr id="3" name="AutoShape 3"/>
          <p:cNvSpPr/>
          <p:nvPr/>
        </p:nvSpPr>
        <p:spPr>
          <a:xfrm>
            <a:off x="0" y="9258300"/>
            <a:ext cx="18288000" cy="1028700"/>
          </a:xfrm>
          <a:prstGeom prst="rect">
            <a:avLst/>
          </a:prstGeom>
          <a:solidFill>
            <a:srgbClr val="0B0F1E"/>
          </a:solidFill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20999"/>
          </a:blip>
          <a:srcRect l="483" r="11560" b="23501"/>
          <a:stretch>
            <a:fillRect/>
          </a:stretch>
        </p:blipFill>
        <p:spPr>
          <a:xfrm>
            <a:off x="42862" y="-933121"/>
            <a:ext cx="7792340" cy="10191421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028700" y="1057275"/>
            <a:ext cx="5510503" cy="2209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625"/>
              </a:lnSpc>
            </a:pPr>
            <a:r>
              <a:rPr lang="en-US" sz="7500" b="0" i="0">
                <a:solidFill>
                  <a:srgbClr val="FAFDFF"/>
                </a:solidFill>
                <a:latin typeface="Clear Sans Bold"/>
              </a:rPr>
              <a:t>OUR LIBRARIES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115300" y="855810"/>
            <a:ext cx="8130025" cy="8111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00"/>
              </a:lnSpc>
            </a:pPr>
            <a:r>
              <a:rPr lang="en-US" sz="3600" b="0" i="0" spc="36">
                <a:solidFill>
                  <a:srgbClr val="0B0F1E"/>
                </a:solidFill>
                <a:latin typeface="Gidole"/>
              </a:rPr>
              <a:t>The Fundação Dom Cabral Library System is composed by the libraries of the campuses Nova Lima and Belo Horizonte.</a:t>
            </a:r>
          </a:p>
          <a:p>
            <a:pPr algn="just">
              <a:lnSpc>
                <a:spcPts val="5400"/>
              </a:lnSpc>
            </a:pPr>
            <a:endParaRPr lang="en-US" sz="3600" b="0" i="0" spc="36">
              <a:solidFill>
                <a:srgbClr val="0B0F1E"/>
              </a:solidFill>
              <a:latin typeface="Gidole"/>
            </a:endParaRPr>
          </a:p>
          <a:p>
            <a:pPr algn="just">
              <a:lnSpc>
                <a:spcPts val="5400"/>
              </a:lnSpc>
            </a:pPr>
            <a:r>
              <a:rPr lang="en-US" sz="3600" b="0" i="0" spc="36">
                <a:solidFill>
                  <a:srgbClr val="0B0F1E"/>
                </a:solidFill>
                <a:latin typeface="Gidole"/>
              </a:rPr>
              <a:t>Our book collection has over 40.000 items.</a:t>
            </a:r>
          </a:p>
          <a:p>
            <a:pPr algn="just">
              <a:lnSpc>
                <a:spcPts val="5400"/>
              </a:lnSpc>
            </a:pPr>
            <a:endParaRPr lang="en-US" sz="3600" b="0" i="0" spc="36">
              <a:solidFill>
                <a:srgbClr val="0B0F1E"/>
              </a:solidFill>
              <a:latin typeface="Gidole"/>
            </a:endParaRPr>
          </a:p>
          <a:p>
            <a:pPr algn="just">
              <a:lnSpc>
                <a:spcPts val="5400"/>
              </a:lnSpc>
            </a:pPr>
            <a:r>
              <a:rPr lang="en-US" sz="3600" b="0" i="0" spc="36">
                <a:solidFill>
                  <a:srgbClr val="0B0F1E"/>
                </a:solidFill>
                <a:latin typeface="Gidole"/>
              </a:rPr>
              <a:t>It also has magazines, newspapers and offers access to 07 data bases.</a:t>
            </a:r>
          </a:p>
          <a:p>
            <a:pPr algn="just">
              <a:lnSpc>
                <a:spcPts val="5400"/>
              </a:lnSpc>
            </a:pPr>
            <a:endParaRPr lang="en-US" sz="3600" b="0" i="0" spc="36">
              <a:solidFill>
                <a:srgbClr val="0B0F1E"/>
              </a:solidFill>
              <a:latin typeface="Gidole"/>
            </a:endParaRPr>
          </a:p>
          <a:p>
            <a:pPr algn="just">
              <a:lnSpc>
                <a:spcPts val="5400"/>
              </a:lnSpc>
            </a:pPr>
            <a:r>
              <a:rPr lang="en-US" sz="3600" b="0" i="0" spc="36">
                <a:solidFill>
                  <a:srgbClr val="0B0F1E"/>
                </a:solidFill>
                <a:latin typeface="Gidole"/>
              </a:rPr>
              <a:t>The collection covers mostly Business topics.</a:t>
            </a:r>
          </a:p>
          <a:p>
            <a:pPr>
              <a:lnSpc>
                <a:spcPts val="4500"/>
              </a:lnSpc>
            </a:pPr>
            <a:endParaRPr lang="en-US" sz="3600" b="0" i="0" spc="36">
              <a:solidFill>
                <a:srgbClr val="0B0F1E"/>
              </a:solidFill>
              <a:latin typeface="Gidole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16579532" y="1028700"/>
            <a:ext cx="79529" cy="9652706"/>
          </a:xfrm>
          <a:prstGeom prst="rect">
            <a:avLst/>
          </a:prstGeom>
          <a:solidFill>
            <a:srgbClr val="0B0F1E"/>
          </a:solid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4779589"/>
          </a:xfrm>
          <a:prstGeom prst="rect">
            <a:avLst/>
          </a:prstGeom>
          <a:solidFill>
            <a:srgbClr val="0B0F1E"/>
          </a:solidFill>
        </p:spPr>
      </p:sp>
      <p:sp>
        <p:nvSpPr>
          <p:cNvPr id="3" name="AutoShape 3"/>
          <p:cNvSpPr/>
          <p:nvPr/>
        </p:nvSpPr>
        <p:spPr>
          <a:xfrm>
            <a:off x="1028700" y="1028700"/>
            <a:ext cx="79529" cy="9652706"/>
          </a:xfrm>
          <a:prstGeom prst="rect">
            <a:avLst/>
          </a:prstGeom>
          <a:solidFill>
            <a:srgbClr val="0B0F1E"/>
          </a:solidFill>
        </p:spPr>
      </p:sp>
      <p:sp>
        <p:nvSpPr>
          <p:cNvPr id="4" name="TextBox 4"/>
          <p:cNvSpPr txBox="1"/>
          <p:nvPr/>
        </p:nvSpPr>
        <p:spPr>
          <a:xfrm>
            <a:off x="3037034" y="942975"/>
            <a:ext cx="14222266" cy="1069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8450"/>
              </a:lnSpc>
            </a:pPr>
            <a:r>
              <a:rPr lang="en-US" sz="6500" b="0" i="0" spc="650">
                <a:solidFill>
                  <a:srgbClr val="FAFDFF"/>
                </a:solidFill>
                <a:latin typeface="Gidole"/>
              </a:rPr>
              <a:t>DATA BASES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156325" y="8186683"/>
            <a:ext cx="3750640" cy="7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4000" b="0" i="0" spc="520">
                <a:solidFill>
                  <a:srgbClr val="0B0F1E"/>
                </a:solidFill>
                <a:latin typeface="Gidole"/>
              </a:rPr>
              <a:t>EBSCO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2847" y="7434208"/>
            <a:ext cx="3750640" cy="223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4000" b="0" i="0" spc="520">
                <a:solidFill>
                  <a:srgbClr val="0B0F1E"/>
                </a:solidFill>
                <a:latin typeface="Gidole"/>
              </a:rPr>
              <a:t>PEARSON VIRTUAL LIBRARY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3508660" y="8186683"/>
            <a:ext cx="3750640" cy="7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4000" b="0" i="0" spc="520">
                <a:solidFill>
                  <a:srgbClr val="0B0F1E"/>
                </a:solidFill>
                <a:latin typeface="Gidole"/>
              </a:rPr>
              <a:t>EMIS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2816503" y="5143500"/>
            <a:ext cx="4722918" cy="1962095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367872" y="5230835"/>
            <a:ext cx="5327547" cy="261351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530404" y="4779589"/>
            <a:ext cx="6343249" cy="244479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4779589"/>
          </a:xfrm>
          <a:prstGeom prst="rect">
            <a:avLst/>
          </a:prstGeom>
          <a:solidFill>
            <a:srgbClr val="0B0F1E"/>
          </a:solidFill>
        </p:spPr>
      </p:sp>
      <p:sp>
        <p:nvSpPr>
          <p:cNvPr id="3" name="AutoShape 3"/>
          <p:cNvSpPr/>
          <p:nvPr/>
        </p:nvSpPr>
        <p:spPr>
          <a:xfrm>
            <a:off x="1028700" y="1028700"/>
            <a:ext cx="79529" cy="9652706"/>
          </a:xfrm>
          <a:prstGeom prst="rect">
            <a:avLst/>
          </a:prstGeom>
          <a:solidFill>
            <a:srgbClr val="0B0F1E"/>
          </a:solidFill>
        </p:spPr>
      </p:sp>
      <p:sp>
        <p:nvSpPr>
          <p:cNvPr id="4" name="TextBox 4"/>
          <p:cNvSpPr txBox="1"/>
          <p:nvPr/>
        </p:nvSpPr>
        <p:spPr>
          <a:xfrm>
            <a:off x="3037034" y="942975"/>
            <a:ext cx="14222266" cy="1069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8450"/>
              </a:lnSpc>
            </a:pPr>
            <a:r>
              <a:rPr lang="en-US" sz="6500" b="0" i="0" spc="650">
                <a:solidFill>
                  <a:srgbClr val="FAFDFF"/>
                </a:solidFill>
                <a:latin typeface="Gidole"/>
              </a:rPr>
              <a:t>DATA BASES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806976" y="8072438"/>
            <a:ext cx="3750640" cy="1485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4000" b="0" i="0" spc="520">
                <a:solidFill>
                  <a:srgbClr val="0B0F1E"/>
                </a:solidFill>
                <a:latin typeface="Gidole"/>
              </a:rPr>
              <a:t>MINHA BIBLIOTECA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501447" y="8448675"/>
            <a:ext cx="3750640" cy="7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4000" b="0" i="0" spc="520">
                <a:solidFill>
                  <a:srgbClr val="0B0F1E"/>
                </a:solidFill>
                <a:latin typeface="Gidole"/>
              </a:rPr>
              <a:t>PRESSREADER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329064" y="8448675"/>
            <a:ext cx="3750640" cy="7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4000" b="0" i="0" spc="520">
                <a:solidFill>
                  <a:srgbClr val="0B0F1E"/>
                </a:solidFill>
                <a:latin typeface="Gidole"/>
              </a:rPr>
              <a:t>COMDINHEIRO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300413" y="5336356"/>
            <a:ext cx="5807942" cy="2122319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910836" y="5239289"/>
            <a:ext cx="6474661" cy="281154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3342890" y="5470740"/>
            <a:ext cx="4678812" cy="234864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504170" y="4577560"/>
            <a:ext cx="7783830" cy="389191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0" y="0"/>
            <a:ext cx="18288000" cy="4665289"/>
          </a:xfrm>
          <a:prstGeom prst="rect">
            <a:avLst/>
          </a:prstGeom>
          <a:solidFill>
            <a:srgbClr val="0B0F1E"/>
          </a:solidFill>
        </p:spPr>
      </p:sp>
      <p:sp>
        <p:nvSpPr>
          <p:cNvPr id="4" name="AutoShape 4"/>
          <p:cNvSpPr/>
          <p:nvPr/>
        </p:nvSpPr>
        <p:spPr>
          <a:xfrm>
            <a:off x="1028700" y="1028700"/>
            <a:ext cx="79529" cy="9652706"/>
          </a:xfrm>
          <a:prstGeom prst="rect">
            <a:avLst/>
          </a:prstGeom>
          <a:solidFill>
            <a:srgbClr val="0B0F1E"/>
          </a:solidFill>
        </p:spPr>
      </p:sp>
      <p:sp>
        <p:nvSpPr>
          <p:cNvPr id="5" name="TextBox 5"/>
          <p:cNvSpPr txBox="1"/>
          <p:nvPr/>
        </p:nvSpPr>
        <p:spPr>
          <a:xfrm>
            <a:off x="3037034" y="942975"/>
            <a:ext cx="14222266" cy="9954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8450"/>
              </a:lnSpc>
            </a:pPr>
            <a:r>
              <a:rPr lang="en-US" sz="6500" b="0" i="0" spc="650" dirty="0" smtClean="0">
                <a:solidFill>
                  <a:srgbClr val="FAFDFF"/>
                </a:solidFill>
                <a:latin typeface="Gidole"/>
              </a:rPr>
              <a:t> </a:t>
            </a:r>
            <a:r>
              <a:rPr lang="en-US" sz="6500" spc="650" dirty="0">
                <a:solidFill>
                  <a:srgbClr val="FAFDFF"/>
                </a:solidFill>
                <a:latin typeface="Gidole"/>
              </a:rPr>
              <a:t>DATA BASES</a:t>
            </a:r>
            <a:endParaRPr lang="en-US" sz="6500" spc="650" dirty="0">
              <a:solidFill>
                <a:srgbClr val="FAFDFF"/>
              </a:solidFill>
              <a:latin typeface="Gidole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2520765" y="8557204"/>
            <a:ext cx="3750640" cy="138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3000" b="0" i="0" spc="429" dirty="0">
                <a:solidFill>
                  <a:srgbClr val="0B0F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PORTAL DE PERIÓDICOS CAPES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3895" y="5080172"/>
            <a:ext cx="3761070" cy="3236270"/>
          </a:xfrm>
          <a:prstGeom prst="rect">
            <a:avLst/>
          </a:prstGeom>
        </p:spPr>
      </p:pic>
      <p:sp>
        <p:nvSpPr>
          <p:cNvPr id="8" name="TextBox 6"/>
          <p:cNvSpPr txBox="1"/>
          <p:nvPr/>
        </p:nvSpPr>
        <p:spPr>
          <a:xfrm>
            <a:off x="7273895" y="8622509"/>
            <a:ext cx="3750640" cy="138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3000" spc="429" dirty="0" smtClean="0">
                <a:solidFill>
                  <a:srgbClr val="0B0F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OXFORD SCHOLARSHIP ONLINE</a:t>
            </a:r>
            <a:endParaRPr lang="en-US" sz="3000" b="0" i="0" spc="429" dirty="0">
              <a:solidFill>
                <a:srgbClr val="0B0F1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Resultado de imagem para OXFORD HANDBOOK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6929" y="5080172"/>
            <a:ext cx="3236270" cy="3236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6"/>
          <p:cNvSpPr txBox="1"/>
          <p:nvPr/>
        </p:nvSpPr>
        <p:spPr>
          <a:xfrm>
            <a:off x="1879744" y="8622509"/>
            <a:ext cx="3750640" cy="138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3000" spc="429" dirty="0" smtClean="0">
                <a:solidFill>
                  <a:srgbClr val="0B0F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OXFORD HANDBOOKS ONLINE</a:t>
            </a:r>
            <a:endParaRPr lang="en-US" sz="3000" b="0" i="0" spc="429" dirty="0">
              <a:solidFill>
                <a:srgbClr val="0B0F1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33594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0F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9999"/>
          </a:blip>
          <a:srcRect l="20108" r="25162"/>
          <a:stretch>
            <a:fillRect/>
          </a:stretch>
        </p:blipFill>
        <p:spPr>
          <a:xfrm>
            <a:off x="0" y="0"/>
            <a:ext cx="8434333" cy="10287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8434333" y="0"/>
            <a:ext cx="9853667" cy="10287000"/>
          </a:xfrm>
          <a:prstGeom prst="rect">
            <a:avLst/>
          </a:prstGeom>
          <a:solidFill>
            <a:srgbClr val="FAFDFF"/>
          </a:solidFill>
        </p:spPr>
      </p:sp>
      <p:sp>
        <p:nvSpPr>
          <p:cNvPr id="4" name="TextBox 4"/>
          <p:cNvSpPr txBox="1"/>
          <p:nvPr/>
        </p:nvSpPr>
        <p:spPr>
          <a:xfrm>
            <a:off x="1028700" y="1057275"/>
            <a:ext cx="6716633" cy="1114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625"/>
              </a:lnSpc>
            </a:pPr>
            <a:r>
              <a:rPr lang="en-US" sz="7500" b="0" i="0">
                <a:solidFill>
                  <a:srgbClr val="FAFDFF"/>
                </a:solidFill>
                <a:latin typeface="Clear Sans Bold"/>
              </a:rPr>
              <a:t>STUDY ROOMS</a:t>
            </a:r>
          </a:p>
        </p:txBody>
      </p:sp>
      <p:sp>
        <p:nvSpPr>
          <p:cNvPr id="5" name="AutoShape 5"/>
          <p:cNvSpPr/>
          <p:nvPr/>
        </p:nvSpPr>
        <p:spPr>
          <a:xfrm>
            <a:off x="16579532" y="1028700"/>
            <a:ext cx="79529" cy="9652706"/>
          </a:xfrm>
          <a:prstGeom prst="rect">
            <a:avLst/>
          </a:prstGeom>
          <a:solidFill>
            <a:srgbClr val="0B0F1E"/>
          </a:solidFill>
        </p:spPr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405758" y="0"/>
            <a:ext cx="7674429" cy="1028700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1028700" y="3419475"/>
            <a:ext cx="6186925" cy="5238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0400" lvl="1" indent="-330200" algn="just">
              <a:lnSpc>
                <a:spcPts val="5999"/>
              </a:lnSpc>
              <a:buFont typeface="Arial"/>
              <a:buChar char="•"/>
            </a:pPr>
            <a:r>
              <a:rPr lang="en-US" sz="4000" b="0" i="0" spc="40">
                <a:solidFill>
                  <a:srgbClr val="FAFDFF"/>
                </a:solidFill>
                <a:latin typeface="Gidole"/>
              </a:rPr>
              <a:t>04 study rooms with internet access available for students</a:t>
            </a:r>
            <a:r>
              <a:rPr lang="en-US" sz="3999" b="0" i="0" spc="39">
                <a:solidFill>
                  <a:srgbClr val="FAFDFF"/>
                </a:solidFill>
                <a:latin typeface="Gidole"/>
              </a:rPr>
              <a:t>;</a:t>
            </a:r>
          </a:p>
          <a:p>
            <a:pPr algn="just">
              <a:lnSpc>
                <a:spcPts val="5999"/>
              </a:lnSpc>
            </a:pPr>
            <a:endParaRPr lang="en-US" sz="3999" b="0" i="0" spc="39">
              <a:solidFill>
                <a:srgbClr val="FAFDFF"/>
              </a:solidFill>
              <a:latin typeface="Gidole"/>
            </a:endParaRPr>
          </a:p>
          <a:p>
            <a:pPr marL="660400" lvl="1" indent="-330200" algn="just">
              <a:lnSpc>
                <a:spcPts val="6000"/>
              </a:lnSpc>
              <a:buFont typeface="Arial"/>
              <a:buChar char="•"/>
            </a:pPr>
            <a:r>
              <a:rPr lang="en-US" sz="4000" b="0" i="0" spc="40">
                <a:solidFill>
                  <a:srgbClr val="FAFDFF"/>
                </a:solidFill>
                <a:latin typeface="Gidole"/>
              </a:rPr>
              <a:t>02 of the study rooms are adapted for video conferences.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0F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0452798" cy="10287000"/>
          </a:xfrm>
          <a:prstGeom prst="rect">
            <a:avLst/>
          </a:prstGeom>
          <a:solidFill>
            <a:srgbClr val="FAFDFF"/>
          </a:solidFill>
        </p:spPr>
        <p:txBody>
          <a:bodyPr/>
          <a:lstStyle/>
          <a:p>
            <a:endParaRPr lang="pt-BR" dirty="0"/>
          </a:p>
        </p:txBody>
      </p:sp>
      <p:sp>
        <p:nvSpPr>
          <p:cNvPr id="3" name="AutoShape 3"/>
          <p:cNvSpPr/>
          <p:nvPr/>
        </p:nvSpPr>
        <p:spPr>
          <a:xfrm>
            <a:off x="1028700" y="1028700"/>
            <a:ext cx="79529" cy="9652706"/>
          </a:xfrm>
          <a:prstGeom prst="rect">
            <a:avLst/>
          </a:prstGeom>
          <a:solidFill>
            <a:srgbClr val="0B0F1E"/>
          </a:solidFill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9999"/>
          </a:blip>
          <a:srcRect l="30958" r="30958"/>
          <a:stretch>
            <a:fillRect/>
          </a:stretch>
        </p:blipFill>
        <p:spPr>
          <a:xfrm>
            <a:off x="10452798" y="0"/>
            <a:ext cx="7835202" cy="10287000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0" y="9258300"/>
            <a:ext cx="18288000" cy="1028700"/>
          </a:xfrm>
          <a:prstGeom prst="rect">
            <a:avLst/>
          </a:prstGeom>
          <a:solidFill>
            <a:srgbClr val="0B0F1E"/>
          </a:solidFill>
        </p:spPr>
      </p:sp>
      <p:sp>
        <p:nvSpPr>
          <p:cNvPr id="6" name="TextBox 6"/>
          <p:cNvSpPr txBox="1"/>
          <p:nvPr/>
        </p:nvSpPr>
        <p:spPr>
          <a:xfrm>
            <a:off x="11748797" y="1057275"/>
            <a:ext cx="5510503" cy="2209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8625"/>
              </a:lnSpc>
            </a:pPr>
            <a:r>
              <a:rPr lang="en-US" sz="7500" b="0" i="0">
                <a:solidFill>
                  <a:srgbClr val="FAFDFF"/>
                </a:solidFill>
                <a:latin typeface="Clear Sans Bold"/>
              </a:rPr>
              <a:t>CONTACT US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00152" y="942975"/>
            <a:ext cx="4868435" cy="447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85"/>
              </a:lnSpc>
            </a:pPr>
            <a:r>
              <a:rPr lang="en-US" sz="3000" b="1" i="0" spc="328" dirty="0">
                <a:solidFill>
                  <a:srgbClr val="0B0F1E"/>
                </a:solidFill>
                <a:latin typeface="Gidole"/>
              </a:rPr>
              <a:t>BUSINESS HOURS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00146" y="5534142"/>
            <a:ext cx="4868435" cy="447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85"/>
              </a:lnSpc>
            </a:pPr>
            <a:r>
              <a:rPr lang="en-US" sz="3000" b="1" i="0" spc="328" dirty="0">
                <a:solidFill>
                  <a:srgbClr val="0B0F1E"/>
                </a:solidFill>
                <a:latin typeface="Gidole"/>
              </a:rPr>
              <a:t>E-MAIL ADDRESS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00146" y="6116978"/>
            <a:ext cx="4868435" cy="3981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41"/>
              </a:lnSpc>
            </a:pPr>
            <a:r>
              <a:rPr lang="en-US" sz="2600" b="0" i="0" spc="22" dirty="0">
                <a:solidFill>
                  <a:srgbClr val="0B0F1E"/>
                </a:solidFill>
                <a:latin typeface="Gidole"/>
              </a:rPr>
              <a:t>biblioteca@fdc.org.br</a:t>
            </a:r>
          </a:p>
        </p:txBody>
      </p:sp>
      <p:sp>
        <p:nvSpPr>
          <p:cNvPr id="13" name="TextBox 7"/>
          <p:cNvSpPr txBox="1"/>
          <p:nvPr/>
        </p:nvSpPr>
        <p:spPr>
          <a:xfrm>
            <a:off x="1600150" y="6856078"/>
            <a:ext cx="4868435" cy="447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85"/>
              </a:lnSpc>
            </a:pPr>
            <a:r>
              <a:rPr lang="en-US" sz="3000" b="1" i="0" spc="328" dirty="0" smtClean="0">
                <a:solidFill>
                  <a:srgbClr val="0B0F1E"/>
                </a:solidFill>
                <a:latin typeface="Gidole"/>
              </a:rPr>
              <a:t>PHONE NUMBER</a:t>
            </a:r>
            <a:endParaRPr lang="en-US" sz="3000" b="1" i="0" spc="328" dirty="0">
              <a:solidFill>
                <a:srgbClr val="0B0F1E"/>
              </a:solidFill>
              <a:latin typeface="Gidole"/>
            </a:endParaRPr>
          </a:p>
        </p:txBody>
      </p:sp>
      <p:sp>
        <p:nvSpPr>
          <p:cNvPr id="14" name="TextBox 10"/>
          <p:cNvSpPr txBox="1"/>
          <p:nvPr/>
        </p:nvSpPr>
        <p:spPr>
          <a:xfrm>
            <a:off x="1600150" y="7308636"/>
            <a:ext cx="6858050" cy="3981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441"/>
              </a:lnSpc>
            </a:pPr>
            <a:r>
              <a:rPr lang="en-US" sz="2600" spc="22" dirty="0">
                <a:solidFill>
                  <a:srgbClr val="0B0F1E"/>
                </a:solidFill>
                <a:latin typeface="Gidole"/>
              </a:rPr>
              <a:t>(31) 3589-7297 </a:t>
            </a:r>
            <a:r>
              <a:rPr lang="en-US" sz="2600" spc="22" dirty="0" smtClean="0">
                <a:solidFill>
                  <a:srgbClr val="0B0F1E"/>
                </a:solidFill>
                <a:latin typeface="Gidole"/>
              </a:rPr>
              <a:t>/</a:t>
            </a:r>
            <a:r>
              <a:rPr lang="en-US" sz="2600" spc="22" dirty="0">
                <a:solidFill>
                  <a:srgbClr val="0B0F1E"/>
                </a:solidFill>
                <a:latin typeface="Gidole"/>
              </a:rPr>
              <a:t> (31) </a:t>
            </a:r>
            <a:r>
              <a:rPr lang="en-US" sz="2600" spc="22" dirty="0" smtClean="0">
                <a:solidFill>
                  <a:srgbClr val="0B0F1E"/>
                </a:solidFill>
                <a:latin typeface="Gidole"/>
              </a:rPr>
              <a:t>3589-7413 – </a:t>
            </a:r>
            <a:r>
              <a:rPr lang="en-US" sz="2600" b="1" spc="22" dirty="0" smtClean="0">
                <a:solidFill>
                  <a:srgbClr val="0B0F1E"/>
                </a:solidFill>
                <a:latin typeface="Gidole"/>
              </a:rPr>
              <a:t>Nova Lima</a:t>
            </a:r>
            <a:endParaRPr lang="en-US" sz="2600" b="1" i="0" spc="22" dirty="0">
              <a:solidFill>
                <a:srgbClr val="0B0F1E"/>
              </a:solidFill>
              <a:latin typeface="Gidole"/>
            </a:endParaRPr>
          </a:p>
        </p:txBody>
      </p:sp>
      <p:sp>
        <p:nvSpPr>
          <p:cNvPr id="15" name="TextBox 8"/>
          <p:cNvSpPr txBox="1"/>
          <p:nvPr/>
        </p:nvSpPr>
        <p:spPr>
          <a:xfrm>
            <a:off x="1600146" y="1465320"/>
            <a:ext cx="3626247" cy="4001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99"/>
              </a:lnSpc>
            </a:pPr>
            <a:r>
              <a:rPr lang="en-US" sz="2599" b="1" i="0" spc="25" dirty="0">
                <a:solidFill>
                  <a:srgbClr val="0B0F1E"/>
                </a:solidFill>
                <a:latin typeface="Gidole"/>
              </a:rPr>
              <a:t>Belo Horizonte:</a:t>
            </a:r>
          </a:p>
          <a:p>
            <a:pPr>
              <a:lnSpc>
                <a:spcPts val="3899"/>
              </a:lnSpc>
            </a:pPr>
            <a:endParaRPr lang="en-US" sz="2599" b="0" i="0" spc="25" dirty="0">
              <a:solidFill>
                <a:srgbClr val="0B0F1E"/>
              </a:solidFill>
              <a:latin typeface="Gidole"/>
            </a:endParaRPr>
          </a:p>
          <a:p>
            <a:pPr>
              <a:lnSpc>
                <a:spcPts val="3899"/>
              </a:lnSpc>
            </a:pPr>
            <a:r>
              <a:rPr lang="en-US" sz="2599" b="0" i="0" spc="25" dirty="0">
                <a:solidFill>
                  <a:srgbClr val="0B0F1E"/>
                </a:solidFill>
                <a:latin typeface="Gidole"/>
              </a:rPr>
              <a:t>Monday to Friday:</a:t>
            </a:r>
          </a:p>
          <a:p>
            <a:pPr>
              <a:lnSpc>
                <a:spcPts val="3899"/>
              </a:lnSpc>
            </a:pPr>
            <a:r>
              <a:rPr lang="en-US" sz="2599" b="0" i="0" spc="25" dirty="0">
                <a:solidFill>
                  <a:srgbClr val="0B0F1E"/>
                </a:solidFill>
                <a:latin typeface="Gidole"/>
              </a:rPr>
              <a:t>8:30 am - 9:30 pm</a:t>
            </a:r>
          </a:p>
          <a:p>
            <a:pPr>
              <a:lnSpc>
                <a:spcPts val="3899"/>
              </a:lnSpc>
            </a:pPr>
            <a:endParaRPr lang="en-US" sz="2599" b="0" i="0" spc="25" dirty="0">
              <a:solidFill>
                <a:srgbClr val="0B0F1E"/>
              </a:solidFill>
              <a:latin typeface="Gidole"/>
            </a:endParaRPr>
          </a:p>
          <a:p>
            <a:pPr>
              <a:lnSpc>
                <a:spcPts val="3899"/>
              </a:lnSpc>
            </a:pPr>
            <a:r>
              <a:rPr lang="en-US" sz="2599" b="0" i="0" spc="25" dirty="0">
                <a:solidFill>
                  <a:srgbClr val="0B0F1E"/>
                </a:solidFill>
                <a:latin typeface="Gidole"/>
              </a:rPr>
              <a:t>Saturday:</a:t>
            </a:r>
          </a:p>
          <a:p>
            <a:pPr>
              <a:lnSpc>
                <a:spcPts val="3899"/>
              </a:lnSpc>
            </a:pPr>
            <a:r>
              <a:rPr lang="en-US" sz="2599" b="0" i="0" spc="25" dirty="0">
                <a:solidFill>
                  <a:srgbClr val="0B0F1E"/>
                </a:solidFill>
                <a:latin typeface="Gidole"/>
              </a:rPr>
              <a:t>8:00 am - 2:00 pm</a:t>
            </a:r>
          </a:p>
          <a:p>
            <a:pPr>
              <a:lnSpc>
                <a:spcPts val="3899"/>
              </a:lnSpc>
            </a:pPr>
            <a:endParaRPr lang="en-US" sz="2599" b="0" i="0" spc="25" dirty="0">
              <a:solidFill>
                <a:srgbClr val="0B0F1E"/>
              </a:solidFill>
              <a:latin typeface="Gidole"/>
            </a:endParaRPr>
          </a:p>
        </p:txBody>
      </p:sp>
      <p:sp>
        <p:nvSpPr>
          <p:cNvPr id="16" name="TextBox 11"/>
          <p:cNvSpPr txBox="1"/>
          <p:nvPr/>
        </p:nvSpPr>
        <p:spPr>
          <a:xfrm>
            <a:off x="5226393" y="1467224"/>
            <a:ext cx="3626247" cy="2000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99"/>
              </a:lnSpc>
            </a:pPr>
            <a:r>
              <a:rPr lang="en-US" sz="2599" b="1" i="0" spc="25" dirty="0">
                <a:solidFill>
                  <a:srgbClr val="0B0F1E"/>
                </a:solidFill>
                <a:latin typeface="Gidole"/>
              </a:rPr>
              <a:t>Nova Lima:</a:t>
            </a:r>
          </a:p>
          <a:p>
            <a:pPr>
              <a:lnSpc>
                <a:spcPts val="3899"/>
              </a:lnSpc>
            </a:pPr>
            <a:endParaRPr lang="en-US" sz="2599" b="0" i="0" spc="25" dirty="0">
              <a:solidFill>
                <a:srgbClr val="0B0F1E"/>
              </a:solidFill>
              <a:latin typeface="Gidole"/>
            </a:endParaRPr>
          </a:p>
          <a:p>
            <a:pPr>
              <a:lnSpc>
                <a:spcPts val="3899"/>
              </a:lnSpc>
            </a:pPr>
            <a:r>
              <a:rPr lang="en-US" sz="2599" b="0" i="0" spc="25" dirty="0">
                <a:solidFill>
                  <a:srgbClr val="0B0F1E"/>
                </a:solidFill>
                <a:latin typeface="Gidole"/>
              </a:rPr>
              <a:t>Monday to Friday:</a:t>
            </a:r>
          </a:p>
          <a:p>
            <a:pPr>
              <a:lnSpc>
                <a:spcPts val="3899"/>
              </a:lnSpc>
            </a:pPr>
            <a:r>
              <a:rPr lang="en-US" sz="2599" b="0" i="0" spc="25" dirty="0">
                <a:solidFill>
                  <a:srgbClr val="0B0F1E"/>
                </a:solidFill>
                <a:latin typeface="Gidole"/>
              </a:rPr>
              <a:t>08:30 am - 05:30 pm</a:t>
            </a:r>
          </a:p>
        </p:txBody>
      </p:sp>
      <p:sp>
        <p:nvSpPr>
          <p:cNvPr id="17" name="TextBox 10"/>
          <p:cNvSpPr txBox="1"/>
          <p:nvPr/>
        </p:nvSpPr>
        <p:spPr>
          <a:xfrm>
            <a:off x="1600148" y="7711758"/>
            <a:ext cx="6858054" cy="3981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441"/>
              </a:lnSpc>
            </a:pPr>
            <a:r>
              <a:rPr lang="en-US" sz="2600" spc="22" dirty="0">
                <a:solidFill>
                  <a:srgbClr val="0B0F1E"/>
                </a:solidFill>
                <a:latin typeface="Gidole"/>
              </a:rPr>
              <a:t>(31) </a:t>
            </a:r>
            <a:r>
              <a:rPr lang="en-US" sz="2600" spc="22" dirty="0" smtClean="0">
                <a:solidFill>
                  <a:srgbClr val="0B0F1E"/>
                </a:solidFill>
                <a:latin typeface="Gidole"/>
              </a:rPr>
              <a:t>3299-9852 /</a:t>
            </a:r>
            <a:r>
              <a:rPr lang="en-US" sz="2600" spc="22" dirty="0">
                <a:solidFill>
                  <a:srgbClr val="0B0F1E"/>
                </a:solidFill>
                <a:latin typeface="Gidole"/>
              </a:rPr>
              <a:t> (31) </a:t>
            </a:r>
            <a:r>
              <a:rPr lang="en-US" sz="2600" spc="22" dirty="0" smtClean="0">
                <a:solidFill>
                  <a:srgbClr val="0B0F1E"/>
                </a:solidFill>
                <a:latin typeface="Gidole"/>
              </a:rPr>
              <a:t>3299-9732 – </a:t>
            </a:r>
            <a:r>
              <a:rPr lang="en-US" sz="2600" b="1" spc="22" dirty="0" smtClean="0">
                <a:solidFill>
                  <a:srgbClr val="0B0F1E"/>
                </a:solidFill>
                <a:latin typeface="Gidole"/>
              </a:rPr>
              <a:t>Belo Horizonte</a:t>
            </a:r>
            <a:endParaRPr lang="en-US" sz="2600" b="1" i="0" spc="22" dirty="0">
              <a:solidFill>
                <a:srgbClr val="0B0F1E"/>
              </a:solidFill>
              <a:latin typeface="Gidole"/>
            </a:endParaRPr>
          </a:p>
        </p:txBody>
      </p:sp>
      <p:sp>
        <p:nvSpPr>
          <p:cNvPr id="19" name="TextBox 7"/>
          <p:cNvSpPr txBox="1"/>
          <p:nvPr/>
        </p:nvSpPr>
        <p:spPr>
          <a:xfrm>
            <a:off x="1596803" y="8353542"/>
            <a:ext cx="4868435" cy="447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85"/>
              </a:lnSpc>
            </a:pPr>
            <a:r>
              <a:rPr lang="en-US" sz="3000" b="1" spc="328" dirty="0" smtClean="0">
                <a:solidFill>
                  <a:srgbClr val="0B0F1E"/>
                </a:solidFill>
                <a:latin typeface="Gidole"/>
              </a:rPr>
              <a:t>WHATSAPP</a:t>
            </a:r>
            <a:endParaRPr lang="en-US" sz="3000" b="1" i="0" spc="328" dirty="0">
              <a:solidFill>
                <a:srgbClr val="0B0F1E"/>
              </a:solidFill>
              <a:latin typeface="Gidole"/>
            </a:endParaRPr>
          </a:p>
        </p:txBody>
      </p:sp>
      <p:sp>
        <p:nvSpPr>
          <p:cNvPr id="20" name="TextBox 10"/>
          <p:cNvSpPr txBox="1"/>
          <p:nvPr/>
        </p:nvSpPr>
        <p:spPr>
          <a:xfrm>
            <a:off x="1596807" y="8724900"/>
            <a:ext cx="6858050" cy="3981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441"/>
              </a:lnSpc>
            </a:pPr>
            <a:r>
              <a:rPr lang="en-US" sz="2600" spc="22" dirty="0">
                <a:solidFill>
                  <a:srgbClr val="0B0F1E"/>
                </a:solidFill>
                <a:latin typeface="Gidole"/>
              </a:rPr>
              <a:t>+55 31 8872-4298</a:t>
            </a:r>
            <a:endParaRPr lang="en-US" sz="2600" i="0" spc="22" dirty="0">
              <a:solidFill>
                <a:srgbClr val="0B0F1E"/>
              </a:solidFill>
              <a:latin typeface="Gidol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174</Words>
  <Application>Microsoft Office PowerPoint</Application>
  <PresentationFormat>Personalizar</PresentationFormat>
  <Paragraphs>46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2" baseType="lpstr">
      <vt:lpstr>Clear Sans Bold</vt:lpstr>
      <vt:lpstr>Gidole</vt:lpstr>
      <vt:lpstr>Arial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São Paulo</dc:title>
  <cp:lastModifiedBy>Daiane Campos Procópio</cp:lastModifiedBy>
  <cp:revision>7</cp:revision>
  <dcterms:created xsi:type="dcterms:W3CDTF">2006-08-16T00:00:00Z</dcterms:created>
  <dcterms:modified xsi:type="dcterms:W3CDTF">2020-04-03T15:14:24Z</dcterms:modified>
  <dc:identifier>DADkijpunU4</dc:identifier>
</cp:coreProperties>
</file>