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3" r:id="rId4"/>
    <p:sldId id="264" r:id="rId5"/>
    <p:sldId id="265" r:id="rId6"/>
    <p:sldId id="261" r:id="rId7"/>
    <p:sldId id="266" r:id="rId8"/>
  </p:sldIdLst>
  <p:sldSz cx="18288000" cy="10287000"/>
  <p:notesSz cx="6858000" cy="9144000"/>
  <p:embeddedFontLst>
    <p:embeddedFont>
      <p:font typeface="Clear Sans Bold" panose="020B0604020202020204" charset="0"/>
      <p:regular r:id="rId10"/>
      <p:italic r:id="rId11"/>
    </p:embeddedFont>
    <p:embeddedFont>
      <p:font typeface="Gidole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5A916-0D7D-42E9-BF5B-67BE3827C76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16823-6894-4E34-81C8-401374943A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68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69ED-88F6-4E82-B275-E7A9913A5F3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373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374FFF"/>
          </a:solidFill>
        </p:spPr>
      </p:sp>
      <p:sp>
        <p:nvSpPr>
          <p:cNvPr id="3" name="TextBox 3"/>
          <p:cNvSpPr txBox="1"/>
          <p:nvPr/>
        </p:nvSpPr>
        <p:spPr>
          <a:xfrm>
            <a:off x="4260940" y="1257300"/>
            <a:ext cx="12998360" cy="444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800"/>
              </a:lnSpc>
            </a:pPr>
            <a:r>
              <a:rPr lang="en-US" sz="9000" spc="-118" dirty="0" smtClean="0">
                <a:solidFill>
                  <a:srgbClr val="FAFDFF"/>
                </a:solidFill>
                <a:latin typeface="Clear Sans Bold"/>
              </a:rPr>
              <a:t>SISTEMA DE BIBLIOTECAS DA </a:t>
            </a:r>
            <a:r>
              <a:rPr lang="en-US" sz="9000" b="0" i="0" spc="-118" dirty="0" smtClean="0">
                <a:solidFill>
                  <a:srgbClr val="FAFDFF"/>
                </a:solidFill>
                <a:latin typeface="Clear Sans Bold"/>
              </a:rPr>
              <a:t>FUNDAÇÃO </a:t>
            </a:r>
            <a:r>
              <a:rPr lang="en-US" sz="9000" b="0" i="0" spc="-118" dirty="0">
                <a:solidFill>
                  <a:srgbClr val="FAFDFF"/>
                </a:solidFill>
                <a:latin typeface="Clear Sans Bold"/>
              </a:rPr>
              <a:t>DOM </a:t>
            </a:r>
            <a:r>
              <a:rPr lang="en-US" sz="9000" b="0" i="0" spc="-118" dirty="0" smtClean="0">
                <a:solidFill>
                  <a:srgbClr val="FAFDFF"/>
                </a:solidFill>
                <a:latin typeface="Clear Sans Bold"/>
              </a:rPr>
              <a:t>CABRAL</a:t>
            </a:r>
            <a:endParaRPr lang="en-US" sz="9000" b="0" i="0" spc="-118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4" name="TextBox 4"/>
          <p:cNvSpPr txBox="1"/>
          <p:nvPr/>
        </p:nvSpPr>
        <p:spPr>
          <a:xfrm rot="5400000">
            <a:off x="-2259366" y="4111990"/>
            <a:ext cx="6623758" cy="45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b="0" i="0" spc="300" dirty="0" smtClean="0">
                <a:solidFill>
                  <a:srgbClr val="FAFDFF"/>
                </a:solidFill>
                <a:latin typeface="Gidole"/>
              </a:rPr>
              <a:t>2020</a:t>
            </a:r>
            <a:endParaRPr lang="en-US" sz="3000" b="0" i="0" spc="30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843730" y="1028700"/>
            <a:ext cx="79529" cy="9652706"/>
          </a:xfrm>
          <a:prstGeom prst="rect">
            <a:avLst/>
          </a:prstGeom>
          <a:solidFill>
            <a:srgbClr val="FAFD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0" y="6645275"/>
            <a:ext cx="18288000" cy="4257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35202" y="0"/>
            <a:ext cx="10452798" cy="10287000"/>
          </a:xfrm>
          <a:prstGeom prst="rect">
            <a:avLst/>
          </a:prstGeom>
          <a:solidFill>
            <a:srgbClr val="FAFDFF"/>
          </a:solidFill>
        </p:spPr>
      </p:sp>
      <p:sp>
        <p:nvSpPr>
          <p:cNvPr id="3" name="AutoShape 3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20999"/>
          </a:blip>
          <a:srcRect l="483" r="11560" b="23501"/>
          <a:stretch>
            <a:fillRect/>
          </a:stretch>
        </p:blipFill>
        <p:spPr>
          <a:xfrm>
            <a:off x="42862" y="-933121"/>
            <a:ext cx="7792340" cy="101914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1057275"/>
            <a:ext cx="5510503" cy="2142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25"/>
              </a:lnSpc>
            </a:pPr>
            <a:r>
              <a:rPr lang="en-US" sz="6800" dirty="0" smtClean="0">
                <a:solidFill>
                  <a:srgbClr val="FAFDFF"/>
                </a:solidFill>
                <a:latin typeface="Clear Sans Bold"/>
              </a:rPr>
              <a:t>NOSSAS BIBLIOTECAS</a:t>
            </a:r>
            <a:endParaRPr lang="en-US" sz="6800" b="0" i="0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15300" y="855810"/>
            <a:ext cx="8130025" cy="7617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00"/>
              </a:lnSpc>
            </a:pP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O Sistema de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Bibliotecas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da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Fundação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>
                <a:solidFill>
                  <a:srgbClr val="0B0F1E"/>
                </a:solidFill>
                <a:latin typeface="Gidole"/>
              </a:rPr>
              <a:t>Dom 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Cabral é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composto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pelas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bibliotecas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dos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campi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Nova </a:t>
            </a:r>
            <a:r>
              <a:rPr lang="en-US" sz="3600" b="0" i="0" spc="36" dirty="0">
                <a:solidFill>
                  <a:srgbClr val="0B0F1E"/>
                </a:solidFill>
                <a:latin typeface="Gidole"/>
              </a:rPr>
              <a:t>Lima 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e Belo </a:t>
            </a:r>
            <a:r>
              <a:rPr lang="en-US" sz="3600" b="0" i="0" spc="36" dirty="0">
                <a:solidFill>
                  <a:srgbClr val="0B0F1E"/>
                </a:solidFill>
                <a:latin typeface="Gidole"/>
              </a:rPr>
              <a:t>Horizonte.</a:t>
            </a:r>
          </a:p>
          <a:p>
            <a:pPr algn="just">
              <a:lnSpc>
                <a:spcPts val="5400"/>
              </a:lnSpc>
            </a:pPr>
            <a:endParaRPr lang="en-US" sz="3600" b="0" i="0" spc="36" dirty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Possui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uma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coleção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de 40.00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itens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.</a:t>
            </a:r>
            <a:endParaRPr lang="en-US" sz="3600" b="0" i="0" spc="36" dirty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endParaRPr lang="en-US" sz="3600" b="0" i="0" spc="36" dirty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Inclui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livros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,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revistas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,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jornais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e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oferece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n-US" sz="3600" b="0" i="0" spc="36" dirty="0" err="1" smtClean="0">
                <a:solidFill>
                  <a:srgbClr val="0B0F1E"/>
                </a:solidFill>
                <a:latin typeface="Gidole"/>
              </a:rPr>
              <a:t>acesso</a:t>
            </a:r>
            <a:r>
              <a:rPr lang="en-US" sz="3600" b="0" i="0" spc="36" dirty="0" smtClean="0">
                <a:solidFill>
                  <a:srgbClr val="0B0F1E"/>
                </a:solidFill>
                <a:latin typeface="Gidole"/>
              </a:rPr>
              <a:t> a 09 bases de dados.</a:t>
            </a:r>
            <a:endParaRPr lang="en-US" sz="3600" b="0" i="0" spc="36" dirty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endParaRPr lang="pt-BR" sz="3600" spc="36" dirty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pt-BR" sz="3600" spc="36" dirty="0">
                <a:solidFill>
                  <a:srgbClr val="0B0F1E"/>
                </a:solidFill>
                <a:latin typeface="Gidole"/>
              </a:rPr>
              <a:t>A coleção </a:t>
            </a:r>
            <a:r>
              <a:rPr lang="pt-BR" sz="3600" spc="36" dirty="0" smtClean="0">
                <a:solidFill>
                  <a:srgbClr val="0B0F1E"/>
                </a:solidFill>
                <a:latin typeface="Gidole"/>
              </a:rPr>
              <a:t>abrange principalmente </a:t>
            </a:r>
            <a:r>
              <a:rPr lang="pt-BR" sz="3600" spc="36" dirty="0">
                <a:solidFill>
                  <a:srgbClr val="0B0F1E"/>
                </a:solidFill>
                <a:latin typeface="Gidole"/>
              </a:rPr>
              <a:t>tópicos </a:t>
            </a:r>
            <a:r>
              <a:rPr lang="pt-BR" sz="3600" spc="36" dirty="0" smtClean="0">
                <a:solidFill>
                  <a:srgbClr val="0B0F1E"/>
                </a:solidFill>
                <a:latin typeface="Gidole"/>
              </a:rPr>
              <a:t>sobre Negócios</a:t>
            </a:r>
            <a:r>
              <a:rPr lang="en-US" sz="3600" spc="36" dirty="0">
                <a:solidFill>
                  <a:srgbClr val="0B0F1E"/>
                </a:solidFill>
                <a:latin typeface="Gidole"/>
              </a:rPr>
              <a:t>.</a:t>
            </a:r>
            <a:endParaRPr lang="pt-BR" sz="3600" spc="36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6579532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7795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TextBox 4"/>
          <p:cNvSpPr txBox="1"/>
          <p:nvPr/>
        </p:nvSpPr>
        <p:spPr>
          <a:xfrm>
            <a:off x="3037034" y="942975"/>
            <a:ext cx="14222266" cy="99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spc="650" dirty="0" smtClean="0">
                <a:solidFill>
                  <a:srgbClr val="FAFDFF"/>
                </a:solidFill>
                <a:latin typeface="Gidole"/>
              </a:rPr>
              <a:t>BASES DE DADOS</a:t>
            </a:r>
            <a:endParaRPr lang="en-US" sz="6500" b="0" i="0" spc="65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56325" y="8186683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EBSCO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2847" y="7826488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520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BIBLIOTECA VIRTUAL DA PEARSON</a:t>
            </a:r>
            <a:endParaRPr lang="en-US" sz="3000" b="0" i="0" spc="520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08660" y="8186683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16503" y="5143500"/>
            <a:ext cx="4722918" cy="196209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7872" y="5230835"/>
            <a:ext cx="5327547" cy="26135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30404" y="4779589"/>
            <a:ext cx="6343249" cy="244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72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7795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TextBox 4"/>
          <p:cNvSpPr txBox="1"/>
          <p:nvPr/>
        </p:nvSpPr>
        <p:spPr>
          <a:xfrm>
            <a:off x="3037034" y="942975"/>
            <a:ext cx="14222266" cy="99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spc="650" dirty="0">
                <a:solidFill>
                  <a:srgbClr val="FAFDFF"/>
                </a:solidFill>
                <a:latin typeface="Gidole"/>
              </a:rPr>
              <a:t>BASES DE DADOS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806976" y="8319313"/>
            <a:ext cx="375064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MINHA BIBLIOTECA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1447" y="8448675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PRESSREADER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29064" y="8448675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COMDINHEIRO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0413" y="5336356"/>
            <a:ext cx="5807942" cy="21223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10836" y="5239289"/>
            <a:ext cx="6474661" cy="281154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342890" y="5470740"/>
            <a:ext cx="4678812" cy="23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6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04170" y="4577560"/>
            <a:ext cx="7783830" cy="389191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18288000" cy="46652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AutoShape 4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5" name="TextBox 5"/>
          <p:cNvSpPr txBox="1"/>
          <p:nvPr/>
        </p:nvSpPr>
        <p:spPr>
          <a:xfrm>
            <a:off x="3037034" y="942975"/>
            <a:ext cx="14222266" cy="99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 dirty="0" smtClean="0">
                <a:solidFill>
                  <a:srgbClr val="FAFDFF"/>
                </a:solidFill>
                <a:latin typeface="Gidole"/>
              </a:rPr>
              <a:t> </a:t>
            </a:r>
            <a:r>
              <a:rPr lang="en-US" sz="6500" spc="650" dirty="0">
                <a:solidFill>
                  <a:srgbClr val="FAFDFF"/>
                </a:solidFill>
                <a:latin typeface="Gidole"/>
              </a:rPr>
              <a:t>BASES DE </a:t>
            </a:r>
            <a:r>
              <a:rPr lang="en-US" sz="6500" spc="650" dirty="0" smtClean="0">
                <a:solidFill>
                  <a:srgbClr val="FAFDFF"/>
                </a:solidFill>
                <a:latin typeface="Gidole"/>
              </a:rPr>
              <a:t>DADOS</a:t>
            </a:r>
            <a:endParaRPr lang="en-US" sz="6500" spc="65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520765" y="8557204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b="0" i="0" spc="429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DE PERIÓDICOS CAPES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895" y="5080172"/>
            <a:ext cx="3761070" cy="3236270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73895" y="8622509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429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SCHOLARSHIP ONLINE</a:t>
            </a:r>
            <a:endParaRPr lang="en-US" sz="3000" b="0" i="0" spc="429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sultado de imagem para OXFORD HANDBOO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929" y="5080172"/>
            <a:ext cx="3236270" cy="32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6"/>
          <p:cNvSpPr txBox="1"/>
          <p:nvPr/>
        </p:nvSpPr>
        <p:spPr>
          <a:xfrm>
            <a:off x="1879744" y="8622509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429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HANDBOOKS ONLINE</a:t>
            </a:r>
            <a:endParaRPr lang="en-US" sz="3000" b="0" i="0" spc="429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15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9999"/>
          </a:blip>
          <a:srcRect l="20108" r="25162"/>
          <a:stretch>
            <a:fillRect/>
          </a:stretch>
        </p:blipFill>
        <p:spPr>
          <a:xfrm>
            <a:off x="0" y="0"/>
            <a:ext cx="8434333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434333" y="0"/>
            <a:ext cx="9853667" cy="10287000"/>
          </a:xfrm>
          <a:prstGeom prst="rect">
            <a:avLst/>
          </a:prstGeom>
          <a:solidFill>
            <a:srgbClr val="FAFDFF"/>
          </a:solid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6716633" cy="102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25"/>
              </a:lnSpc>
            </a:pPr>
            <a:r>
              <a:rPr lang="en-US" sz="6200" b="0" i="0" dirty="0" smtClean="0">
                <a:solidFill>
                  <a:srgbClr val="FAFDFF"/>
                </a:solidFill>
                <a:latin typeface="Clear Sans Bold"/>
              </a:rPr>
              <a:t>SALAS DE ESTUDO</a:t>
            </a:r>
            <a:endParaRPr lang="en-US" sz="6200" b="0" i="0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6579532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05758" y="0"/>
            <a:ext cx="7674429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28700" y="3419475"/>
            <a:ext cx="6186925" cy="538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0400" lvl="1" indent="-330200" algn="just">
              <a:lnSpc>
                <a:spcPts val="5999"/>
              </a:lnSpc>
              <a:buFont typeface="Arial"/>
              <a:buChar char="•"/>
            </a:pPr>
            <a:r>
              <a:rPr lang="en-US" sz="4000" b="0" i="0" spc="40" dirty="0">
                <a:solidFill>
                  <a:srgbClr val="FAFDFF"/>
                </a:solidFill>
                <a:latin typeface="Gidole"/>
              </a:rPr>
              <a:t>04 </a:t>
            </a:r>
            <a:r>
              <a:rPr lang="en-US" sz="4000" spc="40" dirty="0" err="1" smtClean="0">
                <a:solidFill>
                  <a:srgbClr val="FAFDFF"/>
                </a:solidFill>
                <a:latin typeface="Gidole"/>
              </a:rPr>
              <a:t>salas</a:t>
            </a:r>
            <a:r>
              <a:rPr lang="en-US" sz="4000" spc="40" dirty="0" smtClean="0">
                <a:solidFill>
                  <a:srgbClr val="FAFDFF"/>
                </a:solidFill>
                <a:latin typeface="Gidole"/>
              </a:rPr>
              <a:t> de </a:t>
            </a:r>
            <a:r>
              <a:rPr lang="en-US" sz="4000" spc="40" dirty="0" err="1" smtClean="0">
                <a:solidFill>
                  <a:srgbClr val="FAFDFF"/>
                </a:solidFill>
                <a:latin typeface="Gidole"/>
              </a:rPr>
              <a:t>estudo</a:t>
            </a:r>
            <a:r>
              <a:rPr lang="en-US" sz="4000" spc="40" dirty="0" smtClean="0">
                <a:solidFill>
                  <a:srgbClr val="FAFDFF"/>
                </a:solidFill>
                <a:latin typeface="Gidole"/>
              </a:rPr>
              <a:t> com internet </a:t>
            </a:r>
            <a:r>
              <a:rPr lang="en-US" sz="4000" spc="40" dirty="0" err="1" smtClean="0">
                <a:solidFill>
                  <a:srgbClr val="FAFDFF"/>
                </a:solidFill>
                <a:latin typeface="Gidole"/>
              </a:rPr>
              <a:t>disponíveis</a:t>
            </a:r>
            <a:r>
              <a:rPr lang="en-US" sz="4000" spc="40" dirty="0" smtClean="0">
                <a:solidFill>
                  <a:srgbClr val="FAFDFF"/>
                </a:solidFill>
                <a:latin typeface="Gidole"/>
              </a:rPr>
              <a:t> para </a:t>
            </a:r>
            <a:r>
              <a:rPr lang="en-US" sz="4000" spc="40" dirty="0" err="1" smtClean="0">
                <a:solidFill>
                  <a:srgbClr val="FAFDFF"/>
                </a:solidFill>
                <a:latin typeface="Gidole"/>
              </a:rPr>
              <a:t>os</a:t>
            </a:r>
            <a:r>
              <a:rPr lang="en-US" sz="4000" spc="40" dirty="0" smtClean="0">
                <a:solidFill>
                  <a:srgbClr val="FAFDFF"/>
                </a:solidFill>
                <a:latin typeface="Gidole"/>
              </a:rPr>
              <a:t> </a:t>
            </a:r>
            <a:r>
              <a:rPr lang="en-US" sz="4000" spc="40" dirty="0" err="1" smtClean="0">
                <a:solidFill>
                  <a:srgbClr val="FAFDFF"/>
                </a:solidFill>
                <a:latin typeface="Gidole"/>
              </a:rPr>
              <a:t>participantes</a:t>
            </a:r>
            <a:r>
              <a:rPr lang="en-US" sz="3999" b="0" i="0" spc="39" dirty="0" smtClean="0">
                <a:solidFill>
                  <a:srgbClr val="FAFDFF"/>
                </a:solidFill>
                <a:latin typeface="Gidole"/>
              </a:rPr>
              <a:t>;</a:t>
            </a:r>
            <a:endParaRPr lang="en-US" sz="3999" b="0" i="0" spc="39" dirty="0">
              <a:solidFill>
                <a:srgbClr val="FAFDFF"/>
              </a:solidFill>
              <a:latin typeface="Gidole"/>
            </a:endParaRPr>
          </a:p>
          <a:p>
            <a:pPr algn="just">
              <a:lnSpc>
                <a:spcPts val="5999"/>
              </a:lnSpc>
            </a:pPr>
            <a:endParaRPr lang="en-US" sz="3999" b="0" i="0" spc="39" dirty="0">
              <a:solidFill>
                <a:srgbClr val="FAFDFF"/>
              </a:solidFill>
              <a:latin typeface="Gidole"/>
            </a:endParaRPr>
          </a:p>
          <a:p>
            <a:pPr marL="660400" lvl="1" indent="-330200" algn="just">
              <a:lnSpc>
                <a:spcPts val="6000"/>
              </a:lnSpc>
              <a:buFont typeface="Arial"/>
              <a:buChar char="•"/>
            </a:pPr>
            <a:r>
              <a:rPr lang="en-US" sz="4000" b="0" i="0" spc="40" dirty="0">
                <a:solidFill>
                  <a:srgbClr val="FAFDFF"/>
                </a:solidFill>
                <a:latin typeface="Gidole"/>
              </a:rPr>
              <a:t>02 </a:t>
            </a:r>
            <a:r>
              <a:rPr lang="en-US" sz="4000" b="0" i="0" spc="40" dirty="0" err="1" smtClean="0">
                <a:solidFill>
                  <a:srgbClr val="FAFDFF"/>
                </a:solidFill>
                <a:latin typeface="Gidole"/>
              </a:rPr>
              <a:t>salas</a:t>
            </a:r>
            <a:r>
              <a:rPr lang="en-US" sz="4000" b="0" i="0" spc="40" dirty="0" smtClean="0">
                <a:solidFill>
                  <a:srgbClr val="FAFDFF"/>
                </a:solidFill>
                <a:latin typeface="Gidole"/>
              </a:rPr>
              <a:t> de </a:t>
            </a:r>
            <a:r>
              <a:rPr lang="en-US" sz="4000" b="0" i="0" spc="40" dirty="0" err="1" smtClean="0">
                <a:solidFill>
                  <a:srgbClr val="FAFDFF"/>
                </a:solidFill>
                <a:latin typeface="Gidole"/>
              </a:rPr>
              <a:t>estudo</a:t>
            </a:r>
            <a:r>
              <a:rPr lang="en-US" sz="4000" b="0" i="0" spc="40" dirty="0" smtClean="0">
                <a:solidFill>
                  <a:srgbClr val="FAFDFF"/>
                </a:solidFill>
                <a:latin typeface="Gidole"/>
              </a:rPr>
              <a:t> </a:t>
            </a:r>
            <a:r>
              <a:rPr lang="en-US" sz="4000" b="0" i="0" spc="40" dirty="0" err="1" smtClean="0">
                <a:solidFill>
                  <a:srgbClr val="FAFDFF"/>
                </a:solidFill>
                <a:latin typeface="Gidole"/>
              </a:rPr>
              <a:t>estão</a:t>
            </a:r>
            <a:r>
              <a:rPr lang="en-US" sz="4000" b="0" i="0" spc="40" dirty="0" smtClean="0">
                <a:solidFill>
                  <a:srgbClr val="FAFDFF"/>
                </a:solidFill>
                <a:latin typeface="Gidole"/>
              </a:rPr>
              <a:t> </a:t>
            </a:r>
            <a:r>
              <a:rPr lang="en-US" sz="4000" b="0" i="0" spc="40" dirty="0" err="1" smtClean="0">
                <a:solidFill>
                  <a:srgbClr val="FAFDFF"/>
                </a:solidFill>
                <a:latin typeface="Gidole"/>
              </a:rPr>
              <a:t>adaptadas</a:t>
            </a:r>
            <a:r>
              <a:rPr lang="en-US" sz="4000" b="0" i="0" spc="40" dirty="0" smtClean="0">
                <a:solidFill>
                  <a:srgbClr val="FAFDFF"/>
                </a:solidFill>
                <a:latin typeface="Gidole"/>
              </a:rPr>
              <a:t> para </a:t>
            </a:r>
            <a:r>
              <a:rPr lang="en-US" sz="4000" b="0" i="0" spc="40" dirty="0" err="1" smtClean="0">
                <a:solidFill>
                  <a:srgbClr val="FAFDFF"/>
                </a:solidFill>
                <a:latin typeface="Gidole"/>
              </a:rPr>
              <a:t>vídeoconferências</a:t>
            </a:r>
            <a:r>
              <a:rPr lang="en-US" sz="4000" b="0" i="0" spc="40" dirty="0" smtClean="0">
                <a:solidFill>
                  <a:srgbClr val="FAFDFF"/>
                </a:solidFill>
                <a:latin typeface="Gidole"/>
              </a:rPr>
              <a:t>.</a:t>
            </a:r>
            <a:endParaRPr lang="en-US" sz="4000" b="0" i="0" spc="40" dirty="0">
              <a:solidFill>
                <a:srgbClr val="FAFDFF"/>
              </a:solidFill>
              <a:latin typeface="Gidol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3"/>
          <p:cNvSpPr/>
          <p:nvPr/>
        </p:nvSpPr>
        <p:spPr>
          <a:xfrm>
            <a:off x="10449454" y="0"/>
            <a:ext cx="7838545" cy="10287000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2" name="AutoShape 2"/>
          <p:cNvSpPr/>
          <p:nvPr/>
        </p:nvSpPr>
        <p:spPr>
          <a:xfrm>
            <a:off x="0" y="0"/>
            <a:ext cx="10452798" cy="10287000"/>
          </a:xfrm>
          <a:prstGeom prst="rect">
            <a:avLst/>
          </a:prstGeom>
          <a:solidFill>
            <a:srgbClr val="FAFDFF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9999"/>
          </a:blip>
          <a:srcRect l="30958" r="30958"/>
          <a:stretch>
            <a:fillRect/>
          </a:stretch>
        </p:blipFill>
        <p:spPr>
          <a:xfrm>
            <a:off x="10452798" y="0"/>
            <a:ext cx="7835202" cy="10287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6" name="TextBox 6"/>
          <p:cNvSpPr txBox="1"/>
          <p:nvPr/>
        </p:nvSpPr>
        <p:spPr>
          <a:xfrm>
            <a:off x="11748797" y="1057275"/>
            <a:ext cx="5510503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25"/>
              </a:lnSpc>
            </a:pPr>
            <a:r>
              <a:rPr lang="en-US" sz="7500" b="0" i="0" dirty="0" smtClean="0">
                <a:solidFill>
                  <a:srgbClr val="FAFDFF"/>
                </a:solidFill>
                <a:latin typeface="Clear Sans Bold"/>
              </a:rPr>
              <a:t>CONTATO</a:t>
            </a:r>
            <a:endParaRPr lang="en-US" sz="7500" b="0" i="0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00152" y="942975"/>
            <a:ext cx="6096048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HORÁRIO </a:t>
            </a: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DE </a:t>
            </a: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FUNCIONAMENTO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00146" y="5295900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 smtClean="0">
                <a:solidFill>
                  <a:srgbClr val="0B0F1E"/>
                </a:solidFill>
                <a:latin typeface="Gidole"/>
              </a:rPr>
              <a:t>E-mail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00146" y="5888378"/>
            <a:ext cx="4868435" cy="398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b="0" i="0" spc="22" dirty="0">
                <a:solidFill>
                  <a:srgbClr val="0B0F1E"/>
                </a:solidFill>
                <a:latin typeface="Gidole"/>
              </a:rPr>
              <a:t>biblioteca@fdc.org.br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1600145" y="6546239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 smtClean="0">
                <a:solidFill>
                  <a:srgbClr val="0B0F1E"/>
                </a:solidFill>
                <a:latin typeface="Gidole"/>
              </a:rPr>
              <a:t>TELÉFONES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600150" y="7089281"/>
            <a:ext cx="6858050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(31) 3589-7297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/</a:t>
            </a:r>
            <a:r>
              <a:rPr lang="en-US" sz="2600" spc="22" dirty="0">
                <a:solidFill>
                  <a:srgbClr val="0B0F1E"/>
                </a:solidFill>
                <a:latin typeface="Gidole"/>
              </a:rPr>
              <a:t> 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3589-7413 – </a:t>
            </a:r>
            <a:r>
              <a:rPr lang="en-US" sz="2600" b="1" spc="22" dirty="0" smtClean="0">
                <a:solidFill>
                  <a:srgbClr val="0B0F1E"/>
                </a:solidFill>
                <a:latin typeface="Gidole"/>
              </a:rPr>
              <a:t>Nova Lima</a:t>
            </a:r>
            <a:endParaRPr lang="en-US" sz="2600" b="1" i="0" spc="22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1600146" y="1465320"/>
            <a:ext cx="3626247" cy="400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b="1" i="0" spc="25" dirty="0">
                <a:solidFill>
                  <a:srgbClr val="0B0F1E"/>
                </a:solidFill>
                <a:latin typeface="Gidole"/>
              </a:rPr>
              <a:t>Belo Horizonte: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De </a:t>
            </a: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segunda a sexta</a:t>
            </a: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:</a:t>
            </a:r>
            <a:endParaRPr lang="es-ES" sz="2599" b="0" i="0" spc="25" dirty="0" smtClean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08:30 - 21:30</a:t>
            </a:r>
          </a:p>
          <a:p>
            <a:pPr>
              <a:lnSpc>
                <a:spcPts val="3899"/>
              </a:lnSpc>
            </a:pPr>
            <a:endParaRPr lang="es-ES" sz="2599" b="0" i="0" spc="25" dirty="0" smtClean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Sábado:</a:t>
            </a: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8:00 - 14:00</a:t>
            </a:r>
          </a:p>
          <a:p>
            <a:pPr>
              <a:lnSpc>
                <a:spcPts val="3899"/>
              </a:lnSpc>
            </a:pPr>
            <a:endParaRPr lang="es-ES" sz="2599" b="0" i="0" spc="25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5226393" y="1467224"/>
            <a:ext cx="362624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b="1" i="0" spc="25" dirty="0">
                <a:solidFill>
                  <a:srgbClr val="0B0F1E"/>
                </a:solidFill>
                <a:latin typeface="Gidole"/>
              </a:rPr>
              <a:t>Nova Lima: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spc="25" dirty="0">
                <a:solidFill>
                  <a:srgbClr val="0B0F1E"/>
                </a:solidFill>
                <a:latin typeface="Gidole"/>
              </a:rPr>
              <a:t>De segunda </a:t>
            </a: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a sexta</a:t>
            </a: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:</a:t>
            </a:r>
            <a:endParaRPr lang="es-ES" sz="2599" spc="25" dirty="0" smtClean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08:30 - 17:30</a:t>
            </a:r>
            <a:endParaRPr lang="es-ES" sz="2599" spc="25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1596803" y="7514355"/>
            <a:ext cx="6858054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3299-9852 /</a:t>
            </a:r>
            <a:r>
              <a:rPr lang="en-US" sz="2600" spc="22" dirty="0">
                <a:solidFill>
                  <a:srgbClr val="0B0F1E"/>
                </a:solidFill>
                <a:latin typeface="Gidole"/>
              </a:rPr>
              <a:t> 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3299-9732 – </a:t>
            </a:r>
            <a:r>
              <a:rPr lang="en-US" sz="2600" b="1" spc="22" dirty="0" smtClean="0">
                <a:solidFill>
                  <a:srgbClr val="0B0F1E"/>
                </a:solidFill>
                <a:latin typeface="Gidole"/>
              </a:rPr>
              <a:t>Belo Horizonte</a:t>
            </a:r>
            <a:endParaRPr lang="en-US" sz="2600" b="1" i="0" spc="22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1596803" y="8149072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WHATSAPP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1596807" y="8593091"/>
            <a:ext cx="6858050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+55 31 8872-4298</a:t>
            </a:r>
            <a:endParaRPr lang="en-US" sz="2600" i="0" spc="22" dirty="0">
              <a:solidFill>
                <a:srgbClr val="0B0F1E"/>
              </a:solidFill>
              <a:latin typeface="Gidole"/>
            </a:endParaRPr>
          </a:p>
        </p:txBody>
      </p:sp>
    </p:spTree>
    <p:extLst>
      <p:ext uri="{BB962C8B-B14F-4D97-AF65-F5344CB8AC3E}">
        <p14:creationId xmlns:p14="http://schemas.microsoft.com/office/powerpoint/2010/main" val="3817874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177</Words>
  <Application>Microsoft Office PowerPoint</Application>
  <PresentationFormat>Personalizar</PresentationFormat>
  <Paragraphs>47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Clear Sans Bold</vt:lpstr>
      <vt:lpstr>Gidole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São Paulo</dc:title>
  <dc:creator>Sandra Maria Vinhal</dc:creator>
  <cp:lastModifiedBy>Daiane Campos Procópio</cp:lastModifiedBy>
  <cp:revision>7</cp:revision>
  <dcterms:created xsi:type="dcterms:W3CDTF">2006-08-16T00:00:00Z</dcterms:created>
  <dcterms:modified xsi:type="dcterms:W3CDTF">2020-04-03T15:22:47Z</dcterms:modified>
  <dc:identifier>DADkijpunU4</dc:identifier>
</cp:coreProperties>
</file>