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8288000" cy="10287000"/>
  <p:notesSz cx="6858000" cy="9144000"/>
  <p:embeddedFontLst>
    <p:embeddedFont>
      <p:font typeface="Clear Sans Bold" panose="020B0604020202020204" charset="0"/>
      <p:regular r:id="rId13"/>
      <p:italic r:id="rId14"/>
    </p:embeddedFont>
    <p:embeddedFont>
      <p:font typeface="Gidole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51116-2314-45E0-A729-6EA4DAF957D8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D69ED-88F6-4E82-B275-E7A9913A5F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718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69ED-88F6-4E82-B275-E7A9913A5F3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75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69ED-88F6-4E82-B275-E7A9913A5F3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417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374FFF"/>
          </a:solidFill>
        </p:spPr>
      </p:sp>
      <p:sp>
        <p:nvSpPr>
          <p:cNvPr id="3" name="TextBox 3"/>
          <p:cNvSpPr txBox="1"/>
          <p:nvPr/>
        </p:nvSpPr>
        <p:spPr>
          <a:xfrm>
            <a:off x="4260940" y="1257300"/>
            <a:ext cx="12998360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00"/>
              </a:lnSpc>
            </a:pPr>
            <a:r>
              <a:rPr lang="en-US" sz="11800" b="0" i="0" spc="-118" dirty="0" smtClean="0">
                <a:solidFill>
                  <a:srgbClr val="FAFDFF"/>
                </a:solidFill>
                <a:latin typeface="Clear Sans Bold"/>
              </a:rPr>
              <a:t>SISTEMA DE BIBLIOTECAS DE LA FDC</a:t>
            </a:r>
            <a:endParaRPr lang="en-US" sz="11800" b="0" i="0" spc="-118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4" name="TextBox 4"/>
          <p:cNvSpPr txBox="1"/>
          <p:nvPr/>
        </p:nvSpPr>
        <p:spPr>
          <a:xfrm rot="5400000">
            <a:off x="-2259366" y="4111990"/>
            <a:ext cx="6623758" cy="45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b="0" i="0" spc="300" dirty="0" smtClean="0">
                <a:solidFill>
                  <a:srgbClr val="FAFDFF"/>
                </a:solidFill>
                <a:latin typeface="Gidole"/>
              </a:rPr>
              <a:t>2020</a:t>
            </a:r>
            <a:endParaRPr lang="en-US" sz="3000" b="0" i="0" spc="30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843730" y="1028700"/>
            <a:ext cx="79529" cy="9652706"/>
          </a:xfrm>
          <a:prstGeom prst="rect">
            <a:avLst/>
          </a:prstGeom>
          <a:solidFill>
            <a:srgbClr val="FAFD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5625" b="5625"/>
          <a:stretch>
            <a:fillRect/>
          </a:stretch>
        </p:blipFill>
        <p:spPr>
          <a:xfrm>
            <a:off x="0" y="6645275"/>
            <a:ext cx="18288000" cy="4257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35202" y="0"/>
            <a:ext cx="10452798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3" name="AutoShape 3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20999"/>
          </a:blip>
          <a:srcRect l="483" r="11560" b="23501"/>
          <a:stretch>
            <a:fillRect/>
          </a:stretch>
        </p:blipFill>
        <p:spPr>
          <a:xfrm>
            <a:off x="42862" y="-933121"/>
            <a:ext cx="7792340" cy="101914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1057275"/>
            <a:ext cx="6134100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7500" b="0" i="0" dirty="0" smtClean="0">
                <a:solidFill>
                  <a:srgbClr val="FAFDFF"/>
                </a:solidFill>
                <a:latin typeface="Clear Sans Bold"/>
              </a:rPr>
              <a:t>NUESTRAS BIBLIOTECAS</a:t>
            </a:r>
            <a:endParaRPr lang="en-US" sz="75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15300" y="855810"/>
            <a:ext cx="8130025" cy="1027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00"/>
              </a:lnSpc>
            </a:pP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El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 Sistema de Bibliotecas de la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Fundação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Dom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 Cabral está compuesto por las bibliotecas de los campus Nova Lima y Belo Horizonte.</a:t>
            </a:r>
          </a:p>
          <a:p>
            <a:pPr algn="just">
              <a:lnSpc>
                <a:spcPts val="5400"/>
              </a:lnSpc>
            </a:pPr>
            <a:endParaRPr lang="es-ES" sz="3600" b="0" i="0" spc="36" dirty="0" smtClean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Nuestro acervo </a:t>
            </a: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físico abarca 40.000 ítems,  i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ncluyendo libros, revistas, periódicos y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DVDs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.</a:t>
            </a:r>
          </a:p>
          <a:p>
            <a:pPr algn="just">
              <a:lnSpc>
                <a:spcPts val="5400"/>
              </a:lnSpc>
            </a:pPr>
            <a:endParaRPr lang="es-ES" sz="3600" spc="36" dirty="0" smtClean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Además, ofrecemos acceso </a:t>
            </a:r>
            <a:r>
              <a:rPr lang="es-ES" sz="3600" spc="36" dirty="0">
                <a:solidFill>
                  <a:srgbClr val="0B0F1E"/>
                </a:solidFill>
                <a:latin typeface="Gidole"/>
              </a:rPr>
              <a:t>a</a:t>
            </a: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 09 bases de datos.</a:t>
            </a:r>
          </a:p>
          <a:p>
            <a:pPr algn="just">
              <a:lnSpc>
                <a:spcPts val="5400"/>
              </a:lnSpc>
            </a:pPr>
            <a:endParaRPr lang="es-ES" sz="3600" b="0" i="0" spc="36" dirty="0" smtClean="0">
              <a:solidFill>
                <a:srgbClr val="0B0F1E"/>
              </a:solidFill>
              <a:latin typeface="Gidole"/>
            </a:endParaRPr>
          </a:p>
          <a:p>
            <a:pPr algn="just">
              <a:lnSpc>
                <a:spcPts val="5400"/>
              </a:lnSpc>
            </a:pP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A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coleção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 aborda diversos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assuntos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, em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sua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 </a:t>
            </a:r>
            <a:r>
              <a:rPr lang="es-ES" sz="3600" b="0" i="0" spc="36" dirty="0" err="1" smtClean="0">
                <a:solidFill>
                  <a:srgbClr val="0B0F1E"/>
                </a:solidFill>
                <a:latin typeface="Gidole"/>
              </a:rPr>
              <a:t>maioria</a:t>
            </a:r>
            <a:r>
              <a:rPr lang="es-ES" sz="3600" b="0" i="0" spc="36" dirty="0" smtClean="0">
                <a:solidFill>
                  <a:srgbClr val="0B0F1E"/>
                </a:solidFill>
                <a:latin typeface="Gidole"/>
              </a:rPr>
              <a:t>, </a:t>
            </a: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sobre </a:t>
            </a:r>
            <a:r>
              <a:rPr lang="es-ES" sz="3600" spc="36" dirty="0" err="1" smtClean="0">
                <a:solidFill>
                  <a:srgbClr val="0B0F1E"/>
                </a:solidFill>
                <a:latin typeface="Gidole"/>
              </a:rPr>
              <a:t>negócios</a:t>
            </a:r>
            <a:r>
              <a:rPr lang="es-ES" sz="3600" spc="36" dirty="0" smtClean="0">
                <a:solidFill>
                  <a:srgbClr val="0B0F1E"/>
                </a:solidFill>
                <a:latin typeface="Gidole"/>
              </a:rPr>
              <a:t>.</a:t>
            </a:r>
            <a:endParaRPr lang="es-ES" sz="3600" b="0" i="0" spc="36" dirty="0" smtClean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4500"/>
              </a:lnSpc>
            </a:pPr>
            <a:endParaRPr lang="en-US" sz="3600" b="0" i="0" spc="36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 dirty="0" smtClean="0">
                <a:solidFill>
                  <a:srgbClr val="FAFDFF"/>
                </a:solidFill>
                <a:latin typeface="Gidole"/>
              </a:rPr>
              <a:t>BASES DE DATOS</a:t>
            </a:r>
            <a:endParaRPr lang="en-US" sz="6500" b="0" i="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56325" y="8186683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EBSCO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2847" y="7826488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520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BIBLIOTECA VIRTUAL DE PEARSON</a:t>
            </a:r>
            <a:endParaRPr lang="en-US" sz="3000" b="0" i="0" spc="520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08660" y="8186683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16503" y="5143500"/>
            <a:ext cx="4722918" cy="196209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67872" y="5230835"/>
            <a:ext cx="5327547" cy="26135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30404" y="4779589"/>
            <a:ext cx="6343249" cy="24447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7795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TextBox 4"/>
          <p:cNvSpPr txBox="1"/>
          <p:nvPr/>
        </p:nvSpPr>
        <p:spPr>
          <a:xfrm>
            <a:off x="3037034" y="942975"/>
            <a:ext cx="14222266" cy="99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 dirty="0" smtClean="0">
                <a:solidFill>
                  <a:srgbClr val="FAFDFF"/>
                </a:solidFill>
                <a:latin typeface="Gidole"/>
              </a:rPr>
              <a:t>BASES DE DATOS</a:t>
            </a:r>
            <a:endParaRPr lang="en-US" sz="6500" b="0" i="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806976" y="8319313"/>
            <a:ext cx="375064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MINHA BIBLIOTECA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1447" y="8448675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PRESSREADER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29064" y="8448675"/>
            <a:ext cx="3750640" cy="66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b="0" i="0" spc="520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COMDINHEIRO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0413" y="5336356"/>
            <a:ext cx="5807942" cy="21223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10836" y="5239289"/>
            <a:ext cx="6474661" cy="28115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342890" y="5470740"/>
            <a:ext cx="4678812" cy="23486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04170" y="4577560"/>
            <a:ext cx="7783830" cy="3891915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18288000" cy="4665289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4" name="AutoShape 4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5" name="TextBox 5"/>
          <p:cNvSpPr txBox="1"/>
          <p:nvPr/>
        </p:nvSpPr>
        <p:spPr>
          <a:xfrm>
            <a:off x="3037034" y="942975"/>
            <a:ext cx="14222266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50"/>
              </a:lnSpc>
            </a:pPr>
            <a:r>
              <a:rPr lang="en-US" sz="6500" b="0" i="0" spc="650" dirty="0" smtClean="0">
                <a:solidFill>
                  <a:srgbClr val="FAFDFF"/>
                </a:solidFill>
                <a:latin typeface="Gidole"/>
              </a:rPr>
              <a:t> BASES DE DATOS</a:t>
            </a:r>
            <a:endParaRPr lang="en-US" sz="6500" b="0" i="0" spc="650" dirty="0">
              <a:solidFill>
                <a:srgbClr val="FAFDFF"/>
              </a:solidFill>
              <a:latin typeface="Gidol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520765" y="8557204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0" i="0" spc="429" dirty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 DE PERIÓDICOS CAPES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895" y="5080172"/>
            <a:ext cx="3761070" cy="323627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73895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SCHOLARSHIP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sultado de imagem para OXFORD HANDBOO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929" y="5080172"/>
            <a:ext cx="3236270" cy="32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6"/>
          <p:cNvSpPr txBox="1"/>
          <p:nvPr/>
        </p:nvSpPr>
        <p:spPr>
          <a:xfrm>
            <a:off x="1879744" y="8622509"/>
            <a:ext cx="37506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429" dirty="0" smtClean="0">
                <a:solidFill>
                  <a:srgbClr val="0B0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HANDBOOKS ONLINE</a:t>
            </a:r>
            <a:endParaRPr lang="en-US" sz="3000" b="0" i="0" spc="429" dirty="0">
              <a:solidFill>
                <a:srgbClr val="0B0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9999"/>
          </a:blip>
          <a:srcRect l="20108" r="25162"/>
          <a:stretch>
            <a:fillRect/>
          </a:stretch>
        </p:blipFill>
        <p:spPr>
          <a:xfrm>
            <a:off x="34834" y="0"/>
            <a:ext cx="8434333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434333" y="0"/>
            <a:ext cx="9853667" cy="10287000"/>
          </a:xfrm>
          <a:prstGeom prst="rect">
            <a:avLst/>
          </a:prstGeom>
          <a:solidFill>
            <a:srgbClr val="FAFDFF"/>
          </a:solid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68961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25"/>
              </a:lnSpc>
            </a:pPr>
            <a:r>
              <a:rPr lang="en-US" sz="6000" b="0" i="0" dirty="0" smtClean="0">
                <a:solidFill>
                  <a:srgbClr val="FAFDFF"/>
                </a:solidFill>
                <a:latin typeface="Clear Sans Bold"/>
              </a:rPr>
              <a:t>SALAS DE ESTUDIO</a:t>
            </a:r>
            <a:endParaRPr lang="en-US" sz="60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6579532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05758" y="0"/>
            <a:ext cx="7674429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8700" y="3419475"/>
            <a:ext cx="6515100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400" lvl="1" indent="-330200">
              <a:lnSpc>
                <a:spcPts val="5999"/>
              </a:lnSpc>
              <a:buFont typeface="Arial"/>
              <a:buChar char="•"/>
            </a:pPr>
            <a:r>
              <a:rPr lang="es-ES" sz="4000" b="0" i="0" spc="40" dirty="0" smtClean="0">
                <a:solidFill>
                  <a:srgbClr val="FAFDFF"/>
                </a:solidFill>
                <a:latin typeface="Gidole"/>
              </a:rPr>
              <a:t>04 salas de estudio con acceso </a:t>
            </a:r>
            <a:r>
              <a:rPr lang="es-ES" sz="4000" spc="40" dirty="0" smtClean="0">
                <a:solidFill>
                  <a:srgbClr val="FAFDFF"/>
                </a:solidFill>
                <a:latin typeface="Gidole"/>
              </a:rPr>
              <a:t>a</a:t>
            </a:r>
            <a:r>
              <a:rPr lang="es-ES" sz="4000" b="0" i="0" spc="40" dirty="0" smtClean="0">
                <a:solidFill>
                  <a:srgbClr val="FAFDFF"/>
                </a:solidFill>
                <a:latin typeface="Gidole"/>
              </a:rPr>
              <a:t> internet disponible a los participantes;</a:t>
            </a:r>
            <a:endParaRPr lang="es-ES" sz="3999" b="0" i="0" spc="39" dirty="0" smtClean="0">
              <a:solidFill>
                <a:srgbClr val="FAFDFF"/>
              </a:solidFill>
              <a:latin typeface="Gidole"/>
            </a:endParaRPr>
          </a:p>
          <a:p>
            <a:pPr algn="just">
              <a:lnSpc>
                <a:spcPts val="5999"/>
              </a:lnSpc>
            </a:pPr>
            <a:endParaRPr lang="es-ES" sz="3999" b="0" i="0" spc="39" dirty="0" smtClean="0">
              <a:solidFill>
                <a:srgbClr val="FAFDFF"/>
              </a:solidFill>
              <a:latin typeface="Gidole"/>
            </a:endParaRPr>
          </a:p>
          <a:p>
            <a:pPr marL="660400" lvl="1" indent="-330200" algn="just">
              <a:lnSpc>
                <a:spcPts val="6000"/>
              </a:lnSpc>
              <a:buFont typeface="Arial"/>
              <a:buChar char="•"/>
            </a:pPr>
            <a:r>
              <a:rPr lang="es-ES" sz="4000" b="0" i="0" spc="40" dirty="0" smtClean="0">
                <a:solidFill>
                  <a:srgbClr val="FAFDFF"/>
                </a:solidFill>
                <a:latin typeface="Gidole"/>
              </a:rPr>
              <a:t>02 de esas salas están adaptadas para videoconferencia.</a:t>
            </a:r>
            <a:endParaRPr lang="es-ES" sz="4000" b="0" i="0" spc="40" dirty="0">
              <a:solidFill>
                <a:srgbClr val="FAFDFF"/>
              </a:solidFill>
              <a:latin typeface="Gidol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452798" cy="10287000"/>
          </a:xfrm>
          <a:prstGeom prst="rect">
            <a:avLst/>
          </a:prstGeom>
          <a:solidFill>
            <a:srgbClr val="FAFDFF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79529" cy="9652706"/>
          </a:xfrm>
          <a:prstGeom prst="rect">
            <a:avLst/>
          </a:prstGeom>
          <a:solidFill>
            <a:srgbClr val="0B0F1E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9999"/>
          </a:blip>
          <a:srcRect l="30958" r="30958"/>
          <a:stretch>
            <a:fillRect/>
          </a:stretch>
        </p:blipFill>
        <p:spPr>
          <a:xfrm>
            <a:off x="10452798" y="0"/>
            <a:ext cx="7835202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B0F1E"/>
          </a:solidFill>
        </p:spPr>
      </p:sp>
      <p:sp>
        <p:nvSpPr>
          <p:cNvPr id="6" name="TextBox 6"/>
          <p:cNvSpPr txBox="1"/>
          <p:nvPr/>
        </p:nvSpPr>
        <p:spPr>
          <a:xfrm>
            <a:off x="11748797" y="1057275"/>
            <a:ext cx="5510503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625"/>
              </a:lnSpc>
            </a:pPr>
            <a:r>
              <a:rPr lang="en-US" sz="7500" b="0" i="0" dirty="0" smtClean="0">
                <a:solidFill>
                  <a:srgbClr val="FAFDFF"/>
                </a:solidFill>
                <a:latin typeface="Clear Sans Bold"/>
              </a:rPr>
              <a:t>CONTACTO</a:t>
            </a:r>
            <a:endParaRPr lang="en-US" sz="7500" b="0" i="0" dirty="0">
              <a:solidFill>
                <a:srgbClr val="FAFDFF"/>
              </a:solidFill>
              <a:latin typeface="Clear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00152" y="942975"/>
            <a:ext cx="6096048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HORARIO DE ATENCIÓN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00146" y="5295900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 smtClean="0">
                <a:solidFill>
                  <a:srgbClr val="0B0F1E"/>
                </a:solidFill>
                <a:latin typeface="Gidole"/>
              </a:rPr>
              <a:t>CORREO ELECTRÓNICO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00146" y="5888378"/>
            <a:ext cx="4868435" cy="39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b="0" i="0" spc="22" dirty="0">
                <a:solidFill>
                  <a:srgbClr val="0B0F1E"/>
                </a:solidFill>
                <a:latin typeface="Gidole"/>
              </a:rPr>
              <a:t>biblioteca@fdc.org.br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1600145" y="6546239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i="0" spc="328" dirty="0" smtClean="0">
                <a:solidFill>
                  <a:srgbClr val="0B0F1E"/>
                </a:solidFill>
                <a:latin typeface="Gidole"/>
              </a:rPr>
              <a:t>TELÉFONOS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600150" y="7089281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3589-7297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3589-7413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Nova Lima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1600146" y="1465320"/>
            <a:ext cx="3626247" cy="400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Belo Horizonte: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De lunes </a:t>
            </a: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a viernes</a:t>
            </a: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:</a:t>
            </a: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08:30 - 21:30</a:t>
            </a:r>
          </a:p>
          <a:p>
            <a:pPr>
              <a:lnSpc>
                <a:spcPts val="3899"/>
              </a:lnSpc>
            </a:pPr>
            <a:endParaRPr lang="es-ES" sz="2599" b="0" i="0" spc="25" dirty="0" smtClean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Sábado:</a:t>
            </a:r>
          </a:p>
          <a:p>
            <a:pPr>
              <a:lnSpc>
                <a:spcPts val="3899"/>
              </a:lnSpc>
            </a:pPr>
            <a:r>
              <a:rPr lang="es-ES" sz="2599" b="0" i="0" spc="25" dirty="0" smtClean="0">
                <a:solidFill>
                  <a:srgbClr val="0B0F1E"/>
                </a:solidFill>
                <a:latin typeface="Gidole"/>
              </a:rPr>
              <a:t>8:00 - 14:00</a:t>
            </a:r>
          </a:p>
          <a:p>
            <a:pPr>
              <a:lnSpc>
                <a:spcPts val="3899"/>
              </a:lnSpc>
            </a:pPr>
            <a:endParaRPr lang="es-ES" sz="2599" b="0" i="0" spc="25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226393" y="1467224"/>
            <a:ext cx="362624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599" b="1" i="0" spc="25" dirty="0">
                <a:solidFill>
                  <a:srgbClr val="0B0F1E"/>
                </a:solidFill>
                <a:latin typeface="Gidole"/>
              </a:rPr>
              <a:t>Nova Lima:</a:t>
            </a:r>
          </a:p>
          <a:p>
            <a:pPr>
              <a:lnSpc>
                <a:spcPts val="3899"/>
              </a:lnSpc>
            </a:pPr>
            <a:endParaRPr lang="en-US" sz="2599" b="0" i="0" spc="25" dirty="0">
              <a:solidFill>
                <a:srgbClr val="0B0F1E"/>
              </a:solidFill>
              <a:latin typeface="Gidole"/>
            </a:endParaRPr>
          </a:p>
          <a:p>
            <a:pPr>
              <a:lnSpc>
                <a:spcPts val="3899"/>
              </a:lnSpc>
            </a:pP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De lunes a viernes:</a:t>
            </a:r>
          </a:p>
          <a:p>
            <a:pPr>
              <a:lnSpc>
                <a:spcPts val="3899"/>
              </a:lnSpc>
            </a:pPr>
            <a:r>
              <a:rPr lang="es-ES" sz="2599" spc="25" dirty="0" smtClean="0">
                <a:solidFill>
                  <a:srgbClr val="0B0F1E"/>
                </a:solidFill>
                <a:latin typeface="Gidole"/>
              </a:rPr>
              <a:t>08:30 - 17:30</a:t>
            </a:r>
            <a:endParaRPr lang="es-ES" sz="2599" spc="25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1596803" y="7514355"/>
            <a:ext cx="6858054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3299-9852 /</a:t>
            </a:r>
            <a:r>
              <a:rPr lang="en-US" sz="2600" spc="22" dirty="0">
                <a:solidFill>
                  <a:srgbClr val="0B0F1E"/>
                </a:solidFill>
                <a:latin typeface="Gidole"/>
              </a:rPr>
              <a:t> (31) </a:t>
            </a:r>
            <a:r>
              <a:rPr lang="en-US" sz="2600" spc="22" dirty="0" smtClean="0">
                <a:solidFill>
                  <a:srgbClr val="0B0F1E"/>
                </a:solidFill>
                <a:latin typeface="Gidole"/>
              </a:rPr>
              <a:t>3299-9732 – </a:t>
            </a:r>
            <a:r>
              <a:rPr lang="en-US" sz="2600" b="1" spc="22" dirty="0" smtClean="0">
                <a:solidFill>
                  <a:srgbClr val="0B0F1E"/>
                </a:solidFill>
                <a:latin typeface="Gidole"/>
              </a:rPr>
              <a:t>Belo Horizonte</a:t>
            </a:r>
            <a:endParaRPr lang="en-US" sz="2600" b="1" i="0" spc="22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1596803" y="8149072"/>
            <a:ext cx="4868435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5"/>
              </a:lnSpc>
            </a:pPr>
            <a:r>
              <a:rPr lang="en-US" sz="3000" b="1" spc="328" dirty="0" smtClean="0">
                <a:solidFill>
                  <a:srgbClr val="0B0F1E"/>
                </a:solidFill>
                <a:latin typeface="Gidole"/>
              </a:rPr>
              <a:t>WHATSAPP</a:t>
            </a:r>
            <a:endParaRPr lang="en-US" sz="3000" b="1" i="0" spc="328" dirty="0">
              <a:solidFill>
                <a:srgbClr val="0B0F1E"/>
              </a:solidFill>
              <a:latin typeface="Gidole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1596807" y="8593091"/>
            <a:ext cx="6858050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2600" spc="22" dirty="0">
                <a:solidFill>
                  <a:srgbClr val="0B0F1E"/>
                </a:solidFill>
                <a:latin typeface="Gidole"/>
              </a:rPr>
              <a:t>+55 31 8872-4298</a:t>
            </a:r>
            <a:endParaRPr lang="en-US" sz="2600" i="0" spc="22" dirty="0">
              <a:solidFill>
                <a:srgbClr val="0B0F1E"/>
              </a:solidFill>
              <a:latin typeface="Gido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3DEE3CB975E2047A8078C542F53949E" ma:contentTypeVersion="10" ma:contentTypeDescription="Crie um novo documento." ma:contentTypeScope="" ma:versionID="6e83c8205ff2c34821c5120f37cfa9e5">
  <xsd:schema xmlns:xsd="http://www.w3.org/2001/XMLSchema" xmlns:xs="http://www.w3.org/2001/XMLSchema" xmlns:p="http://schemas.microsoft.com/office/2006/metadata/properties" xmlns:ns3="c3d11bbb-6445-42d4-944f-40d6642b166d" xmlns:ns4="96be145c-0310-44ca-8806-30c7087ee63e" targetNamespace="http://schemas.microsoft.com/office/2006/metadata/properties" ma:root="true" ma:fieldsID="97c0c13eeb37b74e9a31211b3879fdfe" ns3:_="" ns4:_="">
    <xsd:import namespace="c3d11bbb-6445-42d4-944f-40d6642b166d"/>
    <xsd:import namespace="96be145c-0310-44ca-8806-30c7087ee63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11bbb-6445-42d4-944f-40d6642b16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ash de Dica de Compartilhamento" ma:internalName="SharingHintHash" ma:readOnly="true">
      <xsd:simpleType>
        <xsd:restriction base="dms:Text"/>
      </xsd:simpleType>
    </xsd:element>
    <xsd:element name="SharedWithDetails" ma:index="10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be145c-0310-44ca-8806-30c7087ee6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17AE5D-04F1-46FE-9F4C-EF22378926FD}">
  <ds:schemaRefs>
    <ds:schemaRef ds:uri="c3d11bbb-6445-42d4-944f-40d6642b166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6be145c-0310-44ca-8806-30c7087ee6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631E00A-A2E7-494A-92D3-16911C481F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d11bbb-6445-42d4-944f-40d6642b166d"/>
    <ds:schemaRef ds:uri="96be145c-0310-44ca-8806-30c7087ee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02BE76-0F3D-46D3-98D0-C1983436EF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192</Words>
  <Application>Microsoft Office PowerPoint</Application>
  <PresentationFormat>Personalizar</PresentationFormat>
  <Paragraphs>48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Clear Sans Bold</vt:lpstr>
      <vt:lpstr>Gidole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São Paulo</dc:title>
  <dc:creator>Daiane Campos Procópio</dc:creator>
  <cp:lastModifiedBy>Daiane Campos Procópio</cp:lastModifiedBy>
  <cp:revision>19</cp:revision>
  <dcterms:created xsi:type="dcterms:W3CDTF">2006-08-16T00:00:00Z</dcterms:created>
  <dcterms:modified xsi:type="dcterms:W3CDTF">2020-04-03T15:09:49Z</dcterms:modified>
  <dc:identifier>DADkijpunU4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0x010100E3DEE3CB975E2047A8078C542F53949E</vt:lpwstr>
  </property>
</Properties>
</file>